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6858000" cx="9144000"/>
  <p:notesSz cx="6858000" cy="9144000"/>
  <p:embeddedFontLst>
    <p:embeddedFont>
      <p:font typeface="Tahoma"/>
      <p:regular r:id="rId69"/>
      <p:bold r:id="rId70"/>
    </p:embeddedFont>
    <p:embeddedFont>
      <p:font typeface="Arial Black"/>
      <p:regular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72" roundtripDataSignature="AMtx7mjDvRtCAStaFrz/U8uvXJvK3HFn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0A0012-4D1A-41EE-A3C7-3E263DF215E2}">
  <a:tblStyle styleId="{900A0012-4D1A-41EE-A3C7-3E263DF215E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customschemas.google.com/relationships/presentationmetadata" Target="meta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ArialBlack-regular.fntdata"/><Relationship Id="rId70" Type="http://schemas.openxmlformats.org/officeDocument/2006/relationships/font" Target="fonts/Tahoma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Tahoma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8" name="Google Shape;20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16" name="Google Shape;21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59" name="Google Shape;35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72" name="Google Shape;37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79" name="Google Shape;37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86" name="Google Shape;38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93" name="Google Shape;39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63" name="Google Shape;46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00" name="Google Shape;50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Google Shape;501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07" name="Google Shape;507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Google Shape;508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14" name="Google Shape;514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3"/>
          <p:cNvSpPr txBox="1"/>
          <p:nvPr>
            <p:ph type="ctrTitle"/>
          </p:nvPr>
        </p:nvSpPr>
        <p:spPr>
          <a:xfrm>
            <a:off x="914400" y="533400"/>
            <a:ext cx="7721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3"/>
          <p:cNvSpPr txBox="1"/>
          <p:nvPr>
            <p:ph idx="1" type="subTitle"/>
          </p:nvPr>
        </p:nvSpPr>
        <p:spPr>
          <a:xfrm>
            <a:off x="914400" y="3028950"/>
            <a:ext cx="6400800" cy="177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SzPts val="28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+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9pPr>
          </a:lstStyle>
          <a:p/>
        </p:txBody>
      </p:sp>
      <p:sp>
        <p:nvSpPr>
          <p:cNvPr id="19" name="Google Shape;19;p63"/>
          <p:cNvSpPr txBox="1"/>
          <p:nvPr>
            <p:ph idx="10" type="dt"/>
          </p:nvPr>
        </p:nvSpPr>
        <p:spPr>
          <a:xfrm>
            <a:off x="711200" y="6229350"/>
            <a:ext cx="1930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3"/>
          <p:cNvSpPr txBox="1"/>
          <p:nvPr>
            <p:ph idx="11" type="ftr"/>
          </p:nvPr>
        </p:nvSpPr>
        <p:spPr>
          <a:xfrm>
            <a:off x="3149600" y="6229350"/>
            <a:ext cx="28448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3"/>
          <p:cNvSpPr txBox="1"/>
          <p:nvPr>
            <p:ph idx="12" type="sldNum"/>
          </p:nvPr>
        </p:nvSpPr>
        <p:spPr>
          <a:xfrm>
            <a:off x="6604000" y="6229350"/>
            <a:ext cx="18288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3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3"/>
          <p:cNvSpPr txBox="1"/>
          <p:nvPr>
            <p:ph idx="1" type="body"/>
          </p:nvPr>
        </p:nvSpPr>
        <p:spPr>
          <a:xfrm>
            <a:off x="457200" y="1066800"/>
            <a:ext cx="4013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Tahoma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—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+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9pPr>
          </a:lstStyle>
          <a:p/>
        </p:txBody>
      </p:sp>
      <p:sp>
        <p:nvSpPr>
          <p:cNvPr id="55" name="Google Shape;55;p73"/>
          <p:cNvSpPr txBox="1"/>
          <p:nvPr>
            <p:ph idx="2" type="body"/>
          </p:nvPr>
        </p:nvSpPr>
        <p:spPr>
          <a:xfrm>
            <a:off x="4622800" y="1066800"/>
            <a:ext cx="4013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Tahoma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—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+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o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5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5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7"/>
          <p:cNvSpPr txBox="1"/>
          <p:nvPr>
            <p:ph type="title"/>
          </p:nvPr>
        </p:nvSpPr>
        <p:spPr>
          <a:xfrm rot="5400000">
            <a:off x="4330700" y="2400300"/>
            <a:ext cx="6553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7"/>
          <p:cNvSpPr txBox="1"/>
          <p:nvPr>
            <p:ph idx="1" type="body"/>
          </p:nvPr>
        </p:nvSpPr>
        <p:spPr>
          <a:xfrm rot="5400000">
            <a:off x="139700" y="419100"/>
            <a:ext cx="6553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8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8"/>
          <p:cNvSpPr txBox="1"/>
          <p:nvPr>
            <p:ph idx="1" type="body"/>
          </p:nvPr>
        </p:nvSpPr>
        <p:spPr>
          <a:xfrm rot="5400000">
            <a:off x="1727200" y="-203200"/>
            <a:ext cx="5638800" cy="8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+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ahoma"/>
              <a:buNone/>
              <a:defRPr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0" name="Google Shape;40;p6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Font typeface="Tahom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Font typeface="Tahoma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Font typeface="Tahoma"/>
              <a:buChar char="—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–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+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o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o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o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o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o"/>
              <a:defRPr sz="2000"/>
            </a:lvl9pPr>
          </a:lstStyle>
          <a:p/>
        </p:txBody>
      </p:sp>
      <p:sp>
        <p:nvSpPr>
          <p:cNvPr id="44" name="Google Shape;44;p7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Font typeface="Tahom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Tahoma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9pPr>
          </a:lstStyle>
          <a:p/>
        </p:txBody>
      </p:sp>
      <p:sp>
        <p:nvSpPr>
          <p:cNvPr id="49" name="Google Shape;49;p7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—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+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9pPr>
          </a:lstStyle>
          <a:p/>
        </p:txBody>
      </p:sp>
      <p:sp>
        <p:nvSpPr>
          <p:cNvPr id="50" name="Google Shape;50;p7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Tahoma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  <a:defRPr b="1" sz="1600"/>
            </a:lvl9pPr>
          </a:lstStyle>
          <a:p/>
        </p:txBody>
      </p:sp>
      <p:sp>
        <p:nvSpPr>
          <p:cNvPr id="51" name="Google Shape;51;p7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Tahoma"/>
              <a:buChar char="—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+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o"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62"/>
          <p:cNvCxnSpPr/>
          <p:nvPr/>
        </p:nvCxnSpPr>
        <p:spPr>
          <a:xfrm>
            <a:off x="457200" y="2514600"/>
            <a:ext cx="81534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1" name="Google Shape;11;p62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2" name="Google Shape;12;p62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—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–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+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o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62"/>
          <p:cNvSpPr txBox="1"/>
          <p:nvPr>
            <p:ph idx="10" type="dt"/>
          </p:nvPr>
        </p:nvSpPr>
        <p:spPr>
          <a:xfrm>
            <a:off x="711200" y="6229350"/>
            <a:ext cx="1930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62"/>
          <p:cNvSpPr txBox="1"/>
          <p:nvPr>
            <p:ph idx="11" type="ftr"/>
          </p:nvPr>
        </p:nvSpPr>
        <p:spPr>
          <a:xfrm>
            <a:off x="3149600" y="6229350"/>
            <a:ext cx="28448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62"/>
          <p:cNvSpPr txBox="1"/>
          <p:nvPr>
            <p:ph idx="12" type="sldNum"/>
          </p:nvPr>
        </p:nvSpPr>
        <p:spPr>
          <a:xfrm>
            <a:off x="6604000" y="6229350"/>
            <a:ext cx="18288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74E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4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24" name="Google Shape;24;p64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—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–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+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o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25" name="Google Shape;25;p64"/>
          <p:cNvCxnSpPr/>
          <p:nvPr/>
        </p:nvCxnSpPr>
        <p:spPr>
          <a:xfrm>
            <a:off x="457200" y="990600"/>
            <a:ext cx="81534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13" Type="http://schemas.openxmlformats.org/officeDocument/2006/relationships/image" Target="../media/image1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4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914400" y="533400"/>
            <a:ext cx="7721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William Stallings </a:t>
            </a:r>
            <a:b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Computer Organization </a:t>
            </a:r>
            <a:b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and Architecture</a:t>
            </a:r>
            <a:b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6</a:t>
            </a:r>
            <a:r>
              <a:rPr b="0" baseline="3000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th</a:t>
            </a: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Edition</a:t>
            </a:r>
            <a:endParaRPr/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914400" y="3028950"/>
            <a:ext cx="6400800" cy="177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Chapter 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Computer Arithmetic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Example of Booth’s Algorithm:7(M)*3(Q)</a:t>
            </a:r>
            <a:endParaRPr/>
          </a:p>
        </p:txBody>
      </p:sp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787" y="1268412"/>
            <a:ext cx="7840662" cy="8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387" y="2189162"/>
            <a:ext cx="7632700" cy="4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387" y="2857500"/>
            <a:ext cx="6697662" cy="41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387" y="3506787"/>
            <a:ext cx="6840537" cy="42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7162" y="2276475"/>
            <a:ext cx="1366837" cy="78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77050" y="3390900"/>
            <a:ext cx="1298575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9387" y="4064000"/>
            <a:ext cx="7421562" cy="39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387" y="4564062"/>
            <a:ext cx="6408737" cy="388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1437" y="4133850"/>
            <a:ext cx="13620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387" y="5084762"/>
            <a:ext cx="6697662" cy="45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29525" y="4953000"/>
            <a:ext cx="15240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 txBox="1"/>
          <p:nvPr/>
        </p:nvSpPr>
        <p:spPr>
          <a:xfrm>
            <a:off x="503237" y="5729287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Answer is in A and Q🡪0001 0101 =21</a:t>
            </a:r>
            <a:endParaRPr/>
          </a:p>
        </p:txBody>
      </p:sp>
      <p:sp>
        <p:nvSpPr>
          <p:cNvPr id="142" name="Google Shape;142;p10"/>
          <p:cNvSpPr/>
          <p:nvPr/>
        </p:nvSpPr>
        <p:spPr>
          <a:xfrm>
            <a:off x="6156325" y="2332037"/>
            <a:ext cx="287337" cy="236537"/>
          </a:xfrm>
          <a:custGeom>
            <a:rect b="b" l="l" r="r" t="t"/>
            <a:pathLst>
              <a:path extrusionOk="0" h="236537" w="287338">
                <a:moveTo>
                  <a:pt x="38087" y="48727"/>
                </a:moveTo>
                <a:lnTo>
                  <a:pt x="249251" y="48727"/>
                </a:lnTo>
                <a:lnTo>
                  <a:pt x="249251" y="104360"/>
                </a:lnTo>
                <a:lnTo>
                  <a:pt x="38087" y="104360"/>
                </a:lnTo>
                <a:lnTo>
                  <a:pt x="38087" y="48727"/>
                </a:lnTo>
                <a:close/>
                <a:moveTo>
                  <a:pt x="38087" y="132177"/>
                </a:moveTo>
                <a:lnTo>
                  <a:pt x="249251" y="132177"/>
                </a:lnTo>
                <a:lnTo>
                  <a:pt x="249251" y="187810"/>
                </a:lnTo>
                <a:lnTo>
                  <a:pt x="38087" y="187810"/>
                </a:lnTo>
                <a:lnTo>
                  <a:pt x="38087" y="132177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5992812" y="4144962"/>
            <a:ext cx="287337" cy="236537"/>
          </a:xfrm>
          <a:custGeom>
            <a:rect b="b" l="l" r="r" t="t"/>
            <a:pathLst>
              <a:path extrusionOk="0" h="236537" w="287337">
                <a:moveTo>
                  <a:pt x="38087" y="48727"/>
                </a:moveTo>
                <a:lnTo>
                  <a:pt x="249250" y="48727"/>
                </a:lnTo>
                <a:lnTo>
                  <a:pt x="249250" y="104360"/>
                </a:lnTo>
                <a:lnTo>
                  <a:pt x="38087" y="104360"/>
                </a:lnTo>
                <a:lnTo>
                  <a:pt x="38087" y="48727"/>
                </a:lnTo>
                <a:close/>
                <a:moveTo>
                  <a:pt x="38087" y="132177"/>
                </a:moveTo>
                <a:lnTo>
                  <a:pt x="249250" y="132177"/>
                </a:lnTo>
                <a:lnTo>
                  <a:pt x="249250" y="187810"/>
                </a:lnTo>
                <a:lnTo>
                  <a:pt x="38087" y="187810"/>
                </a:lnTo>
                <a:lnTo>
                  <a:pt x="38087" y="132177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standing 2's complement multiplication using Booth's ..."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143000"/>
            <a:ext cx="8147050" cy="518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type="title"/>
          </p:nvPr>
        </p:nvSpPr>
        <p:spPr>
          <a:xfrm>
            <a:off x="406400" y="152400"/>
            <a:ext cx="82042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6" name="Google Shape;1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-1108075"/>
            <a:ext cx="6858000" cy="8101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Examples-size of n determines answer</a:t>
            </a:r>
            <a:endParaRPr/>
          </a:p>
        </p:txBody>
      </p:sp>
      <p:sp>
        <p:nvSpPr>
          <p:cNvPr id="162" name="Google Shape;162;p13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Solve using Booths Algorithm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5 ,      Q = 5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12,     Q = 11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9,       Q = - 3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-13  ,  Q = 6 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-15  ,   Q= 15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-19  ,  Q = -20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-7 ,     Q = 3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15 ,     Q = -6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-12 ,    Q = -18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-7 ,      Q = 14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Booths Recoding / Bit pair recording</a:t>
            </a:r>
            <a:b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/>
          </a:p>
        </p:txBody>
      </p:sp>
      <p:sp>
        <p:nvSpPr>
          <p:cNvPr id="168" name="Google Shape;168;p14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Booths Recoding / Bit pair recording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Derived from the Booth’s algorithm.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Reduced number of steps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steps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rabi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Calculate the table of M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rabi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Solve for reduced value of Q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for 01=+1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10=-1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00/11=0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3. 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Perform M*Q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4" name="Google Shape;17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00" y="1066800"/>
            <a:ext cx="751840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1" name="Google Shape;181;p16"/>
          <p:cNvSpPr txBox="1"/>
          <p:nvPr>
            <p:ph idx="1" type="body"/>
          </p:nvPr>
        </p:nvSpPr>
        <p:spPr>
          <a:xfrm>
            <a:off x="457200" y="692150"/>
            <a:ext cx="8178800" cy="601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0" name="Google Shape;1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662" y="-674687"/>
            <a:ext cx="62642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Booths Recoding / Bit pair recoding</a:t>
            </a:r>
            <a:b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/>
          </a:p>
        </p:txBody>
      </p:sp>
      <p:sp>
        <p:nvSpPr>
          <p:cNvPr id="205" name="Google Shape;205;p19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Solve Booth’s Recoding algorithm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 M = 9 , Q = -6     (take 5 bits)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 Implement multiplication of the following pair of signed 2’s complement numbers using bit-pair recoding.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M=110011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Q=101100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i.e. numbers are   -13 * -20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Arithmetic &amp; Logic Unit</a:t>
            </a:r>
            <a:endParaRPr/>
          </a:p>
        </p:txBody>
      </p:sp>
      <p:sp>
        <p:nvSpPr>
          <p:cNvPr id="72" name="Google Shape;72;p2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Does the calculations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Everything else in the computer is there to service this unit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Handles integers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May handle floating point (real) numbers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May be separate FPU (maths co-processor)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2" name="Google Shape;212;p20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1075" y="-17145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Division</a:t>
            </a:r>
            <a:endParaRPr/>
          </a:p>
        </p:txBody>
      </p:sp>
      <p:sp>
        <p:nvSpPr>
          <p:cNvPr id="220" name="Google Shape;220;p21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More complex than multiplication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Negative numbers are really bad!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Based on long division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3786187" y="3810000"/>
            <a:ext cx="1276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001111</a:t>
            </a:r>
            <a:endParaRPr/>
          </a:p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Division of Unsigned Binary Integers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2514600" y="2286000"/>
            <a:ext cx="9667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1011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3405187" y="1828800"/>
            <a:ext cx="16525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00001101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3405187" y="2286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10010011</a:t>
            </a:r>
            <a:endParaRPr/>
          </a:p>
        </p:txBody>
      </p:sp>
      <p:cxnSp>
        <p:nvCxnSpPr>
          <p:cNvPr id="231" name="Google Shape;231;p22"/>
          <p:cNvCxnSpPr/>
          <p:nvPr/>
        </p:nvCxnSpPr>
        <p:spPr>
          <a:xfrm rot="10800000">
            <a:off x="3405187" y="2209800"/>
            <a:ext cx="167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32" name="Google Shape;232;p22"/>
          <p:cNvCxnSpPr/>
          <p:nvPr/>
        </p:nvCxnSpPr>
        <p:spPr>
          <a:xfrm>
            <a:off x="3405187" y="220980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33" name="Google Shape;233;p22"/>
          <p:cNvSpPr txBox="1"/>
          <p:nvPr/>
        </p:nvSpPr>
        <p:spPr>
          <a:xfrm>
            <a:off x="3581400" y="2667000"/>
            <a:ext cx="9667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1011</a:t>
            </a:r>
            <a:endParaRPr/>
          </a:p>
        </p:txBody>
      </p:sp>
      <p:cxnSp>
        <p:nvCxnSpPr>
          <p:cNvPr id="234" name="Google Shape;234;p22"/>
          <p:cNvCxnSpPr/>
          <p:nvPr/>
        </p:nvCxnSpPr>
        <p:spPr>
          <a:xfrm>
            <a:off x="3557587" y="3048000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35" name="Google Shape;235;p22"/>
          <p:cNvSpPr txBox="1"/>
          <p:nvPr/>
        </p:nvSpPr>
        <p:spPr>
          <a:xfrm>
            <a:off x="3405187" y="3048000"/>
            <a:ext cx="1276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001110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3786187" y="3352800"/>
            <a:ext cx="9112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1011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4170362" y="4114800"/>
            <a:ext cx="9112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1011</a:t>
            </a:r>
            <a:endParaRPr/>
          </a:p>
        </p:txBody>
      </p:sp>
      <p:cxnSp>
        <p:nvCxnSpPr>
          <p:cNvPr id="238" name="Google Shape;238;p22"/>
          <p:cNvCxnSpPr/>
          <p:nvPr/>
        </p:nvCxnSpPr>
        <p:spPr>
          <a:xfrm>
            <a:off x="3938587" y="4495800"/>
            <a:ext cx="106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39" name="Google Shape;239;p22"/>
          <p:cNvSpPr txBox="1"/>
          <p:nvPr/>
        </p:nvSpPr>
        <p:spPr>
          <a:xfrm>
            <a:off x="4352925" y="4495800"/>
            <a:ext cx="7286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endParaRPr/>
          </a:p>
        </p:txBody>
      </p:sp>
      <p:cxnSp>
        <p:nvCxnSpPr>
          <p:cNvPr id="240" name="Google Shape;240;p22"/>
          <p:cNvCxnSpPr/>
          <p:nvPr/>
        </p:nvCxnSpPr>
        <p:spPr>
          <a:xfrm>
            <a:off x="4700587" y="2667000"/>
            <a:ext cx="0" cy="106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4852987" y="2667000"/>
            <a:ext cx="0" cy="106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42" name="Google Shape;242;p22"/>
          <p:cNvSpPr txBox="1"/>
          <p:nvPr/>
        </p:nvSpPr>
        <p:spPr>
          <a:xfrm>
            <a:off x="6450012" y="1717675"/>
            <a:ext cx="12461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Quotient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6457950" y="2327275"/>
            <a:ext cx="1314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Dividend</a:t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6484937" y="4343400"/>
            <a:ext cx="1516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Remainder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1066800" y="3200400"/>
            <a:ext cx="16351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Remainders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1066800" y="2286000"/>
            <a:ext cx="1095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Divisor</a:t>
            </a:r>
            <a:endParaRPr/>
          </a:p>
        </p:txBody>
      </p:sp>
      <p:cxnSp>
        <p:nvCxnSpPr>
          <p:cNvPr id="247" name="Google Shape;247;p22"/>
          <p:cNvCxnSpPr/>
          <p:nvPr/>
        </p:nvCxnSpPr>
        <p:spPr>
          <a:xfrm rot="10800000">
            <a:off x="5105400" y="1981200"/>
            <a:ext cx="137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48" name="Google Shape;248;p22"/>
          <p:cNvCxnSpPr/>
          <p:nvPr/>
        </p:nvCxnSpPr>
        <p:spPr>
          <a:xfrm rot="10800000">
            <a:off x="5105400" y="2514600"/>
            <a:ext cx="137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49" name="Google Shape;249;p22"/>
          <p:cNvCxnSpPr/>
          <p:nvPr/>
        </p:nvCxnSpPr>
        <p:spPr>
          <a:xfrm rot="10800000">
            <a:off x="5105400" y="4572000"/>
            <a:ext cx="137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50" name="Google Shape;250;p22"/>
          <p:cNvCxnSpPr/>
          <p:nvPr/>
        </p:nvCxnSpPr>
        <p:spPr>
          <a:xfrm flipH="1" rot="10800000">
            <a:off x="2667000" y="3352800"/>
            <a:ext cx="7620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2667000" y="3581400"/>
            <a:ext cx="10668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52" name="Google Shape;252;p22"/>
          <p:cNvCxnSpPr/>
          <p:nvPr/>
        </p:nvCxnSpPr>
        <p:spPr>
          <a:xfrm rot="10800000">
            <a:off x="3886200" y="38100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53" name="Google Shape;253;p22"/>
          <p:cNvCxnSpPr/>
          <p:nvPr/>
        </p:nvCxnSpPr>
        <p:spPr>
          <a:xfrm>
            <a:off x="2133600" y="25146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type="title"/>
          </p:nvPr>
        </p:nvSpPr>
        <p:spPr>
          <a:xfrm>
            <a:off x="250825" y="-171450"/>
            <a:ext cx="88931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Flowchart for Restoring  Division</a:t>
            </a:r>
            <a:endParaRPr/>
          </a:p>
        </p:txBody>
      </p:sp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b="17436" l="0" r="0" t="7666"/>
          <a:stretch/>
        </p:blipFill>
        <p:spPr>
          <a:xfrm>
            <a:off x="971550" y="530225"/>
            <a:ext cx="6496050" cy="63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65" name="Google Shape;2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17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12" y="2401887"/>
            <a:ext cx="8870950" cy="44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72" name="Google Shape;27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975" y="1231900"/>
            <a:ext cx="9793287" cy="431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8175" y="276225"/>
            <a:ext cx="13320712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860425"/>
            <a:ext cx="9096375" cy="52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" y="1412875"/>
            <a:ext cx="9121775" cy="40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8562"/>
            <a:ext cx="9147175" cy="446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ALU Inputs and Outputs</a:t>
            </a:r>
            <a:endParaRPr/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3">
            <a:alphaModFix/>
          </a:blip>
          <a:srcRect b="28883" l="0" r="0" t="0"/>
          <a:stretch/>
        </p:blipFill>
        <p:spPr>
          <a:xfrm>
            <a:off x="166687" y="1989137"/>
            <a:ext cx="8937625" cy="3240087"/>
          </a:xfrm>
          <a:prstGeom prst="rect">
            <a:avLst/>
          </a:prstGeom>
          <a:noFill/>
          <a:ln>
            <a:noFill/>
          </a:ln>
        </p:spPr>
      </p:pic>
      <p:sp>
        <p:nvSpPr>
          <p:cNvPr descr="The Flags Register It is a 16-bit register, also called Program ..." id="80" name="Google Shape;80;p3"/>
          <p:cNvSpPr txBox="1"/>
          <p:nvPr/>
        </p:nvSpPr>
        <p:spPr>
          <a:xfrm>
            <a:off x="166687" y="-1825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The Flags Register It is a 16-bit register, also called Program ..." id="81" name="Google Shape;81;p3"/>
          <p:cNvSpPr txBox="1"/>
          <p:nvPr/>
        </p:nvSpPr>
        <p:spPr>
          <a:xfrm>
            <a:off x="319087" y="-301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812" y="19050"/>
            <a:ext cx="6337300" cy="68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Solve using Restoring Division	</a:t>
            </a:r>
            <a:endParaRPr/>
          </a:p>
        </p:txBody>
      </p:sp>
      <p:sp>
        <p:nvSpPr>
          <p:cNvPr id="308" name="Google Shape;308;p31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5 ,      Q = 5</a:t>
            </a:r>
            <a:endParaRPr/>
          </a:p>
          <a:p>
            <a:pPr indent="-3365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12,     Q = 26</a:t>
            </a:r>
            <a:endParaRPr/>
          </a:p>
          <a:p>
            <a:pPr indent="-3365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9,       Q = 19</a:t>
            </a:r>
            <a:endParaRPr/>
          </a:p>
          <a:p>
            <a:pPr indent="-3365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32  ,  Q = 59</a:t>
            </a:r>
            <a:endParaRPr/>
          </a:p>
          <a:p>
            <a:pPr indent="-3365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17  ,  Q = 42</a:t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Non-Restoring+Division+(Positive+Integers).jpg" id="314" name="Google Shape;3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7187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0" y="71437"/>
            <a:ext cx="642937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12" y="2822575"/>
            <a:ext cx="9202737" cy="363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87" y="260350"/>
            <a:ext cx="9183687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087" y="3175000"/>
            <a:ext cx="7885112" cy="364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Solve using Non Restoring</a:t>
            </a:r>
            <a:endParaRPr/>
          </a:p>
        </p:txBody>
      </p:sp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5 ,      Q = 5</a:t>
            </a:r>
            <a:endParaRPr/>
          </a:p>
          <a:p>
            <a:pPr indent="-3365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12,     Q = 26</a:t>
            </a:r>
            <a:endParaRPr/>
          </a:p>
          <a:p>
            <a:pPr indent="-3365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9,       Q = 19</a:t>
            </a:r>
            <a:endParaRPr/>
          </a:p>
          <a:p>
            <a:pPr indent="-3365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32  ,  Q = 59</a:t>
            </a:r>
            <a:endParaRPr/>
          </a:p>
          <a:p>
            <a:pPr indent="-3365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Black"/>
              <a:buAutoNum type="alphaUcPeriod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 17  ,  Q = 42</a:t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323850" y="-17145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Division of signed numbers</a:t>
            </a:r>
            <a:endParaRPr/>
          </a:p>
        </p:txBody>
      </p:sp>
      <p:sp>
        <p:nvSpPr>
          <p:cNvPr id="340" name="Google Shape;340;p36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6612"/>
            <a:ext cx="9145587" cy="137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12975"/>
            <a:ext cx="9144000" cy="4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8" name="Google Shape;348;p37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9" name="Google Shape;3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869950"/>
            <a:ext cx="8569325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5" name="Google Shape;355;p38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587" y="981075"/>
            <a:ext cx="9405937" cy="505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Floating Point</a:t>
            </a:r>
            <a:endParaRPr/>
          </a:p>
        </p:txBody>
      </p:sp>
      <p:sp>
        <p:nvSpPr>
          <p:cNvPr id="363" name="Google Shape;363;p39"/>
          <p:cNvSpPr txBox="1"/>
          <p:nvPr>
            <p:ph idx="1" type="body"/>
          </p:nvPr>
        </p:nvSpPr>
        <p:spPr>
          <a:xfrm>
            <a:off x="457200" y="3551237"/>
            <a:ext cx="8178800" cy="262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+/- .significand x 2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exponent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Misnomer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Point is actually fixed between sign bit and body of mantissa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Exponent indicates place value (point position)</a:t>
            </a:r>
            <a:endParaRPr/>
          </a:p>
        </p:txBody>
      </p:sp>
      <p:sp>
        <p:nvSpPr>
          <p:cNvPr id="364" name="Google Shape;364;p39"/>
          <p:cNvSpPr txBox="1"/>
          <p:nvPr/>
        </p:nvSpPr>
        <p:spPr>
          <a:xfrm>
            <a:off x="609600" y="1676400"/>
            <a:ext cx="457200" cy="13700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1066800" y="1676400"/>
            <a:ext cx="1371600" cy="137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 rot="-5400000">
            <a:off x="268287" y="2170112"/>
            <a:ext cx="11398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bit</a:t>
            </a:r>
            <a:endParaRPr/>
          </a:p>
        </p:txBody>
      </p:sp>
      <p:sp>
        <p:nvSpPr>
          <p:cNvPr id="367" name="Google Shape;367;p39"/>
          <p:cNvSpPr txBox="1"/>
          <p:nvPr/>
        </p:nvSpPr>
        <p:spPr>
          <a:xfrm>
            <a:off x="1087437" y="2057400"/>
            <a:ext cx="13509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Exponent</a:t>
            </a:r>
            <a:endParaRPr/>
          </a:p>
        </p:txBody>
      </p:sp>
      <p:sp>
        <p:nvSpPr>
          <p:cNvPr id="368" name="Google Shape;368;p39"/>
          <p:cNvSpPr txBox="1"/>
          <p:nvPr/>
        </p:nvSpPr>
        <p:spPr>
          <a:xfrm>
            <a:off x="2438400" y="1676400"/>
            <a:ext cx="6477000" cy="137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4495800" y="2133600"/>
            <a:ext cx="30940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Significand or Mantissa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Addition and Subtraction</a:t>
            </a:r>
            <a:endParaRPr/>
          </a:p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Normal binary addition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Monitor sign bit for overflow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Take twos compliment of substahend and add to minuend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—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i.e. a - b = a + (-b)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 we only need addition and complement circuits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Floating Point Examples</a:t>
            </a:r>
            <a:endParaRPr/>
          </a:p>
        </p:txBody>
      </p:sp>
      <p:pic>
        <p:nvPicPr>
          <p:cNvPr id="376" name="Google Shape;3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2357437"/>
            <a:ext cx="90392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Signs for Floating Point</a:t>
            </a:r>
            <a:endParaRPr/>
          </a:p>
        </p:txBody>
      </p:sp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Mantissa is stored in 2s compliment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Exponent is in excess or biased notation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—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 Excess (bias) 128 means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—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 bit exponent field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—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Pure value range 0-255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—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Subtract 128 to get correct value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—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Range -128 to +127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Expressible Numbers</a:t>
            </a:r>
            <a:endParaRPr/>
          </a:p>
        </p:txBody>
      </p:sp>
      <p:pic>
        <p:nvPicPr>
          <p:cNvPr id="390" name="Google Shape;390;p42"/>
          <p:cNvPicPr preferRelativeResize="0"/>
          <p:nvPr/>
        </p:nvPicPr>
        <p:blipFill rotWithShape="1">
          <a:blip r:embed="rId3">
            <a:alphaModFix/>
          </a:blip>
          <a:srcRect b="15586" l="0" r="0" t="0"/>
          <a:stretch/>
        </p:blipFill>
        <p:spPr>
          <a:xfrm>
            <a:off x="228600" y="1973262"/>
            <a:ext cx="8534400" cy="379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IEEE 754</a:t>
            </a:r>
            <a:endParaRPr/>
          </a:p>
        </p:txBody>
      </p:sp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for floating point storage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32 and 64 bit standards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 and 11 bit exponent respectively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Extended formats (both mantissa and exponent) for intermediate results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IEEE 754 Formats</a:t>
            </a:r>
            <a:endParaRPr/>
          </a:p>
        </p:txBody>
      </p:sp>
      <p:pic>
        <p:nvPicPr>
          <p:cNvPr id="403" name="Google Shape;403;p44"/>
          <p:cNvPicPr preferRelativeResize="0"/>
          <p:nvPr/>
        </p:nvPicPr>
        <p:blipFill rotWithShape="1">
          <a:blip r:embed="rId3">
            <a:alphaModFix/>
          </a:blip>
          <a:srcRect b="35964" l="7666" r="10921" t="18597"/>
          <a:stretch/>
        </p:blipFill>
        <p:spPr>
          <a:xfrm>
            <a:off x="0" y="1724025"/>
            <a:ext cx="9144000" cy="39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4"/>
          <p:cNvSpPr txBox="1"/>
          <p:nvPr/>
        </p:nvSpPr>
        <p:spPr>
          <a:xfrm>
            <a:off x="3419475" y="3000375"/>
            <a:ext cx="1439862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 BIT</a:t>
            </a:r>
            <a:endParaRPr/>
          </a:p>
        </p:txBody>
      </p:sp>
      <p:sp>
        <p:nvSpPr>
          <p:cNvPr id="405" name="Google Shape;405;p44"/>
          <p:cNvSpPr txBox="1"/>
          <p:nvPr/>
        </p:nvSpPr>
        <p:spPr>
          <a:xfrm>
            <a:off x="3419475" y="5013325"/>
            <a:ext cx="14398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 BIT</a:t>
            </a:r>
            <a:endParaRPr/>
          </a:p>
        </p:txBody>
      </p:sp>
      <p:sp>
        <p:nvSpPr>
          <p:cNvPr id="406" name="Google Shape;406;p44"/>
          <p:cNvSpPr txBox="1"/>
          <p:nvPr/>
        </p:nvSpPr>
        <p:spPr>
          <a:xfrm>
            <a:off x="6278562" y="1844675"/>
            <a:ext cx="1944687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(1.N)2</a:t>
            </a:r>
            <a:r>
              <a:rPr b="0" baseline="30000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E-127</a:t>
            </a:r>
            <a:endParaRPr b="0" i="0" sz="3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6472237" y="5842000"/>
            <a:ext cx="2617787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(1.N)2</a:t>
            </a:r>
            <a:r>
              <a:rPr b="0" baseline="30000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E-1023</a:t>
            </a:r>
            <a:endParaRPr b="0" i="0" sz="3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Steps		</a:t>
            </a:r>
            <a:endParaRPr/>
          </a:p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179387" y="981075"/>
            <a:ext cx="9072562" cy="568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 Convert Decimal to Binary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 Normalization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Rewriting Step 1 into (1.N) form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Ex: 1 1 1 . 0 1 1  =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1 .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1 1 0 1 1 </a:t>
            </a: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2 </a:t>
            </a:r>
            <a:r>
              <a:rPr b="1" baseline="30000" i="0" lang="en-US" sz="2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Exponent</a:t>
            </a:r>
            <a:endParaRPr b="1" i="0" sz="20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Ex: 0 . 0 0 0 1 0  = 0 0 0 0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1 .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0 </a:t>
            </a: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2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1" baseline="30000" i="0" lang="en-US" sz="2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4</a:t>
            </a:r>
            <a:endParaRPr b="1" i="0" sz="20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3.Biasing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Applying Single Precision (E – 1 2 7) &amp; Double Precision ( E – 1 0 2 3 ) on exponent from Step 2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4. Representation in Single (32 bit )and Double Precision (64 bit ) Format</a:t>
            </a:r>
            <a:endParaRPr/>
          </a:p>
        </p:txBody>
      </p:sp>
      <p:sp>
        <p:nvSpPr>
          <p:cNvPr id="414" name="Google Shape;414;p45"/>
          <p:cNvSpPr/>
          <p:nvPr/>
        </p:nvSpPr>
        <p:spPr>
          <a:xfrm>
            <a:off x="6948487" y="3021012"/>
            <a:ext cx="1223962" cy="504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43854" y="-28390"/>
                </a:moveTo>
                <a:lnTo>
                  <a:pt x="12208" y="-647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5" name="Google Shape;415;p45"/>
          <p:cNvCxnSpPr/>
          <p:nvPr/>
        </p:nvCxnSpPr>
        <p:spPr>
          <a:xfrm>
            <a:off x="5499100" y="3273425"/>
            <a:ext cx="14493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1" name="Google Shape;421;p46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descr="How to Convert a Number from Decimal to IEEE 754 Floating Point ..." id="422" name="Google Shape;422;p46"/>
          <p:cNvSpPr txBox="1"/>
          <p:nvPr/>
        </p:nvSpPr>
        <p:spPr>
          <a:xfrm>
            <a:off x="166687" y="-1825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260350"/>
            <a:ext cx="3433762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ert to IEEE 754 floating point - YouTube" id="424" name="Google Shape;42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12" y="2205037"/>
            <a:ext cx="7200900" cy="44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Solved Example </a:t>
            </a:r>
            <a:endParaRPr/>
          </a:p>
        </p:txBody>
      </p:sp>
      <p:sp>
        <p:nvSpPr>
          <p:cNvPr id="430" name="Google Shape;430;p47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1" name="Google Shape;43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908050"/>
            <a:ext cx="8945562" cy="576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37" name="Google Shape;43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4812"/>
            <a:ext cx="9036050" cy="148748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9" name="Google Shape;43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250" y="1892300"/>
            <a:ext cx="5938837" cy="49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2237" y="2781300"/>
            <a:ext cx="237172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6" name="Google Shape;446;p49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7" name="Google Shape;4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811212"/>
            <a:ext cx="8362950" cy="506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395287" y="-1905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Example of 2’s Compliment</a:t>
            </a:r>
            <a:endParaRPr/>
          </a:p>
        </p:txBody>
      </p:sp>
      <p:pic>
        <p:nvPicPr>
          <p:cNvPr descr="C program to find twos complement of a binary number - Codeforwin" id="94" name="Google Shape;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825" y="1125537"/>
            <a:ext cx="4233862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81075"/>
            <a:ext cx="4741862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7" y="3500437"/>
            <a:ext cx="4891087" cy="15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3" name="Google Shape;453;p50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1075"/>
            <a:ext cx="9205912" cy="5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Solve</a:t>
            </a:r>
            <a:endParaRPr/>
          </a:p>
        </p:txBody>
      </p:sp>
      <p:sp>
        <p:nvSpPr>
          <p:cNvPr id="460" name="Google Shape;460;p51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25.44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0.00635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125.10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13.54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FP Arithmetic +/-</a:t>
            </a:r>
            <a:endParaRPr/>
          </a:p>
        </p:txBody>
      </p:sp>
      <p:sp>
        <p:nvSpPr>
          <p:cNvPr id="467" name="Google Shape;467;p52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 for zeros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Align significands (adjusting exponents)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or subtract significands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Normalize result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1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Floating Point Addition</a:t>
            </a:r>
            <a:b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/>
          </a:p>
        </p:txBody>
      </p:sp>
      <p:sp>
        <p:nvSpPr>
          <p:cNvPr id="473" name="Google Shape;473;p53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Add the following two decimal numbers in scientific notation: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8.70 × 10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with 9.95 × 10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</a:t>
            </a:r>
            <a:r>
              <a:rPr b="0" i="0" lang="en-US" sz="28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Rewrite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smaller number such that its exponent matches with the exponent of the larger number.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8.70 × 10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= 0.087 × 10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9" name="Google Shape;479;p54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8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Add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mantissas</a:t>
            </a:r>
            <a:b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9.95 + 0.087 = 10.037 and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write the sum 10.037 × 10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Put the result in </a:t>
            </a:r>
            <a:r>
              <a:rPr b="0" i="0" lang="en-US" sz="28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Normalised Form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10.037 × 10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= 1.0037 × 10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(shift mantissa, adjust exponent)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5" name="Google Shape;485;p55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Check for overflow/underflow of the exponent after normalisation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Overflow</a:t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The exponent is too </a:t>
            </a:r>
            <a:r>
              <a:rPr b="0" i="1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large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to be represented in the Exponent field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Underflow</a:t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The number is too </a:t>
            </a:r>
            <a:r>
              <a:rPr b="0" i="1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small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to be represented in the Exponent field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91" name="Google Shape;491;p56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Round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result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If the mantissa does not fit in the space reserved for it, it has to be rounded off.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Example: If only 4 digits are allowed for             		    mantissa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None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1.0037 × 10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===&gt; 1.004 × 10</a:t>
            </a:r>
            <a:r>
              <a:rPr b="0" baseline="3000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type="title"/>
          </p:nvPr>
        </p:nvSpPr>
        <p:spPr>
          <a:xfrm>
            <a:off x="317500" y="-315912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Black"/>
              <a:buNone/>
            </a:pPr>
            <a:r>
              <a:rPr b="0" i="0" lang="en-US" sz="1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FP Addition &amp; Subtraction Flowchart</a:t>
            </a:r>
            <a:endParaRPr/>
          </a:p>
        </p:txBody>
      </p:sp>
      <p:pic>
        <p:nvPicPr>
          <p:cNvPr id="497" name="Google Shape;497;p57"/>
          <p:cNvPicPr preferRelativeResize="0"/>
          <p:nvPr/>
        </p:nvPicPr>
        <p:blipFill rotWithShape="1">
          <a:blip r:embed="rId3">
            <a:alphaModFix/>
          </a:blip>
          <a:srcRect b="14850" l="3324" r="2789" t="0"/>
          <a:stretch/>
        </p:blipFill>
        <p:spPr>
          <a:xfrm>
            <a:off x="-12700" y="549275"/>
            <a:ext cx="9359900" cy="621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FP Arithmetic </a:t>
            </a:r>
            <a:r>
              <a:rPr b="0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x/</a:t>
            </a:r>
            <a:r>
              <a:rPr b="1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÷</a:t>
            </a:r>
            <a:endParaRPr/>
          </a:p>
        </p:txBody>
      </p:sp>
      <p:sp>
        <p:nvSpPr>
          <p:cNvPr id="504" name="Google Shape;504;p58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 for zero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Add/subtract exponents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Multiply/divide significands (watch sign)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Normalize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Round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ahoma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All intermediate results should be in double length storage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Floating Point Multiplication</a:t>
            </a:r>
            <a:endParaRPr/>
          </a:p>
        </p:txBody>
      </p:sp>
      <p:pic>
        <p:nvPicPr>
          <p:cNvPr id="511" name="Google Shape;511;p59"/>
          <p:cNvPicPr preferRelativeResize="0"/>
          <p:nvPr/>
        </p:nvPicPr>
        <p:blipFill rotWithShape="1">
          <a:blip r:embed="rId3">
            <a:alphaModFix/>
          </a:blip>
          <a:srcRect b="9219" l="0" r="0" t="0"/>
          <a:stretch/>
        </p:blipFill>
        <p:spPr>
          <a:xfrm>
            <a:off x="1981200" y="1090612"/>
            <a:ext cx="5172075" cy="576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type="title"/>
          </p:nvPr>
        </p:nvSpPr>
        <p:spPr>
          <a:xfrm>
            <a:off x="400050" y="-22225"/>
            <a:ext cx="8851900" cy="642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Hardware for Addition and Subtraction</a:t>
            </a:r>
            <a:endParaRPr/>
          </a:p>
        </p:txBody>
      </p:sp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 b="16028" l="0" r="0" t="0"/>
          <a:stretch/>
        </p:blipFill>
        <p:spPr>
          <a:xfrm>
            <a:off x="0" y="611187"/>
            <a:ext cx="9144000" cy="628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Floating Point Division</a:t>
            </a:r>
            <a:endParaRPr/>
          </a:p>
        </p:txBody>
      </p:sp>
      <p:pic>
        <p:nvPicPr>
          <p:cNvPr id="518" name="Google Shape;518;p60"/>
          <p:cNvPicPr preferRelativeResize="0"/>
          <p:nvPr/>
        </p:nvPicPr>
        <p:blipFill rotWithShape="1">
          <a:blip r:embed="rId3">
            <a:alphaModFix/>
          </a:blip>
          <a:srcRect b="10420" l="0" r="0" t="0"/>
          <a:stretch/>
        </p:blipFill>
        <p:spPr>
          <a:xfrm>
            <a:off x="2057400" y="1090612"/>
            <a:ext cx="5172075" cy="569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>
            <p:ph type="title"/>
          </p:nvPr>
        </p:nvSpPr>
        <p:spPr>
          <a:xfrm>
            <a:off x="395287" y="476250"/>
            <a:ext cx="9217025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Black"/>
              <a:buNone/>
            </a:pPr>
            <a:b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Example addition in binary  </a:t>
            </a:r>
            <a:r>
              <a:rPr b="0" i="0" lang="en-US" sz="2400" u="sng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Perform 0.5 + (-0.4375)</a:t>
            </a:r>
            <a:br>
              <a:rPr b="0" i="0" lang="en-US" sz="2400" u="sng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/>
          </a:p>
        </p:txBody>
      </p:sp>
      <p:sp>
        <p:nvSpPr>
          <p:cNvPr id="524" name="Google Shape;524;p61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0.5 = 0.1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= 1.000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(normalised)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-0.4375 = -0.0111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= -1.110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(normalised)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Rewrite the smaller number such that its exponent matches with the exponent of the larger number.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-1.110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= -0.1110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the mantissas: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1.000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+ -0.1110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= 0.001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Normalise the sum, checking for overflow/underflow: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0.001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= 1.000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-4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-126 &lt;= -4 &lt;= 127 ===&gt; No overflow or underflow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Round the sum: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sum fits in 4 bits so rounding is not required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Check: 1.000 × 2</a:t>
            </a:r>
            <a:r>
              <a:rPr b="0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-4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 = 0.0625 which is equal to 0.5 - 0.4375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b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395287" y="-242887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0" i="0" lang="en-US" sz="28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Booth’s Algorithm</a:t>
            </a:r>
            <a:endParaRPr/>
          </a:p>
        </p:txBody>
      </p:sp>
      <p:pic>
        <p:nvPicPr>
          <p:cNvPr descr="Understanding 2's complement multiplication using Booth's ..." id="110" name="Google Shape;1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437" y="1123950"/>
            <a:ext cx="4032250" cy="529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type="title"/>
          </p:nvPr>
        </p:nvSpPr>
        <p:spPr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" name="Google Shape;116;p8"/>
          <p:cNvSpPr txBox="1"/>
          <p:nvPr>
            <p:ph idx="1" type="body"/>
          </p:nvPr>
        </p:nvSpPr>
        <p:spPr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=7</a:t>
            </a:r>
            <a:endParaRPr/>
          </a:p>
          <a:p>
            <a:pPr indent="0" lvl="4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 =3 </a:t>
            </a:r>
            <a:endParaRPr/>
          </a:p>
          <a:p>
            <a:pPr indent="0" lvl="4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M = 0 1 1 1 </a:t>
            </a:r>
            <a:endParaRPr/>
          </a:p>
          <a:p>
            <a:pPr indent="0" lvl="4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Q = 0 0 1 1 </a:t>
            </a:r>
            <a:endParaRPr/>
          </a:p>
          <a:p>
            <a:pPr indent="0" lvl="4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- M = 1 0 0 1 </a:t>
            </a:r>
            <a:endParaRPr/>
          </a:p>
        </p:txBody>
      </p:sp>
      <p:graphicFrame>
        <p:nvGraphicFramePr>
          <p:cNvPr id="117" name="Google Shape;117;p8"/>
          <p:cNvGraphicFramePr/>
          <p:nvPr/>
        </p:nvGraphicFramePr>
        <p:xfrm>
          <a:off x="827087" y="11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{900A0012-4D1A-41EE-A3C7-3E263DF215E2}</a:tableStyleId>
              </a:tblPr>
              <a:tblGrid>
                <a:gridCol w="2568575"/>
                <a:gridCol w="2568575"/>
                <a:gridCol w="2568575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Q0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Q-1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Result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ahoma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ahoma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C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Only shift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CB"/>
                    </a:solidFill>
                  </a:tcPr>
                </a:tc>
              </a:tr>
              <a:tr h="45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ahoma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ahoma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E7"/>
                    </a:solidFill>
                  </a:tcPr>
                </a:tc>
                <a:tc vMerge="1"/>
              </a:tr>
              <a:tr h="53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ahoma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ahoma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A=A + M ,then shift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3CB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ahoma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ahoma"/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A= A – M , then shift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>
            <p:ph type="title"/>
          </p:nvPr>
        </p:nvSpPr>
        <p:spPr>
          <a:xfrm>
            <a:off x="406400" y="152400"/>
            <a:ext cx="82042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3" name="Google Shape;123;p9"/>
          <p:cNvSpPr txBox="1"/>
          <p:nvPr>
            <p:ph idx="1" type="body"/>
          </p:nvPr>
        </p:nvSpPr>
        <p:spPr>
          <a:xfrm>
            <a:off x="457200" y="692150"/>
            <a:ext cx="8178800" cy="601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337" y="0"/>
            <a:ext cx="75533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ajp2">
  <a:themeElements>
    <a:clrScheme name="ajp2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jp2">
  <a:themeElements>
    <a:clrScheme name="ajp2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1998-09-23T09:06:03Z</dcterms:created>
  <dc:creator>Adrian &amp; Wendy</dc:creator>
</cp:coreProperties>
</file>